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55068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rBFEfluPgm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95925" y="1583350"/>
            <a:ext cx="8856300" cy="1159799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>
                <a:latin typeface="Fontdiner Swanky"/>
                <a:ea typeface="Fontdiner Swanky"/>
                <a:cs typeface="Fontdiner Swanky"/>
                <a:sym typeface="Fontdiner Swanky"/>
              </a:rPr>
              <a:t>Chromebook Care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  <a:latin typeface="Fontdiner Swanky"/>
                <a:ea typeface="Fontdiner Swanky"/>
                <a:cs typeface="Fontdiner Swanky"/>
                <a:sym typeface="Fontdiner Swanky"/>
              </a:rPr>
              <a:t>West Side Elementary</a:t>
            </a:r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8600" y="3500949"/>
            <a:ext cx="1921800" cy="14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 fontScale="9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>
                <a:solidFill>
                  <a:srgbClr val="FF0000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Chromebook ‘Don’t’: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600" y="1063375"/>
            <a:ext cx="2486100" cy="18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4400" y="1015375"/>
            <a:ext cx="2495399" cy="249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64200" y="1191375"/>
            <a:ext cx="2619299" cy="174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7000" y="3028000"/>
            <a:ext cx="2695500" cy="201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60673" y="3546400"/>
            <a:ext cx="4926599" cy="14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 fontScale="9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5000">
                <a:solidFill>
                  <a:srgbClr val="FFFF00"/>
                </a:solidFill>
                <a:latin typeface="Fontdiner Swanky"/>
                <a:ea typeface="Fontdiner Swanky"/>
                <a:cs typeface="Fontdiner Swanky"/>
                <a:sym typeface="Fontdiner Swanky"/>
              </a:rPr>
              <a:t>Chromebook “Do”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400" y="1063375"/>
            <a:ext cx="2247599" cy="33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l="1114" t="18889" r="1104" b="12220"/>
          <a:stretch/>
        </p:blipFill>
        <p:spPr>
          <a:xfrm rot="-5400000">
            <a:off x="1969651" y="2419625"/>
            <a:ext cx="2937299" cy="233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5060600" y="2809550"/>
            <a:ext cx="1876799" cy="250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4482950" y="942550"/>
            <a:ext cx="1630199" cy="21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6458025" y="977024"/>
            <a:ext cx="2495399" cy="239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>
                <a:solidFill>
                  <a:srgbClr val="9900FF"/>
                </a:solidFill>
                <a:latin typeface="Unkempt"/>
                <a:ea typeface="Unkempt"/>
                <a:cs typeface="Unkempt"/>
                <a:sym typeface="Unkempt"/>
              </a:rPr>
              <a:t>Elkhorn Elks...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38800" cy="2084999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marL="274320" lvl="0" indent="-274320" rtl="0">
              <a:spcBef>
                <a:spcPts val="0"/>
              </a:spcBef>
              <a:buClr>
                <a:srgbClr val="FFFFFF"/>
              </a:buClr>
              <a:buSzPct val="95000"/>
              <a:buFont typeface="Fontdiner Swanky"/>
              <a:buChar char="●"/>
            </a:pPr>
            <a:r>
              <a:rPr lang="en" sz="2600">
                <a:solidFill>
                  <a:srgbClr val="FFFFFF"/>
                </a:solidFill>
                <a:latin typeface="Fontdiner Swanky"/>
                <a:ea typeface="Fontdiner Swanky"/>
                <a:cs typeface="Fontdiner Swanky"/>
                <a:sym typeface="Fontdiner Swanky"/>
              </a:rPr>
              <a:t>Be Respectful</a:t>
            </a:r>
          </a:p>
          <a:p>
            <a:pPr marL="274320" lvl="0" indent="-274320" rtl="0">
              <a:spcBef>
                <a:spcPts val="520"/>
              </a:spcBef>
              <a:buClr>
                <a:srgbClr val="FFFFFF"/>
              </a:buClr>
              <a:buSzPct val="95000"/>
              <a:buFont typeface="Fontdiner Swanky"/>
              <a:buChar char="●"/>
            </a:pPr>
            <a:r>
              <a:rPr lang="en" sz="2600">
                <a:solidFill>
                  <a:srgbClr val="FFFFFF"/>
                </a:solidFill>
                <a:latin typeface="Fontdiner Swanky"/>
                <a:ea typeface="Fontdiner Swanky"/>
                <a:cs typeface="Fontdiner Swanky"/>
                <a:sym typeface="Fontdiner Swanky"/>
              </a:rPr>
              <a:t>Be Responsible</a:t>
            </a:r>
          </a:p>
          <a:p>
            <a:pPr marL="274320" lvl="0" indent="-274320" rtl="0">
              <a:spcBef>
                <a:spcPts val="520"/>
              </a:spcBef>
              <a:buClr>
                <a:srgbClr val="FFFFFF"/>
              </a:buClr>
              <a:buSzPct val="95000"/>
              <a:buFont typeface="Fontdiner Swanky"/>
              <a:buChar char="●"/>
            </a:pPr>
            <a:r>
              <a:rPr lang="en" sz="2600">
                <a:solidFill>
                  <a:srgbClr val="FFFFFF"/>
                </a:solidFill>
                <a:latin typeface="Fontdiner Swanky"/>
                <a:ea typeface="Fontdiner Swanky"/>
                <a:cs typeface="Fontdiner Swanky"/>
                <a:sym typeface="Fontdiner Swanky"/>
              </a:rPr>
              <a:t>Be Productive</a:t>
            </a:r>
          </a:p>
          <a:p>
            <a:pPr marL="274320" lvl="0" indent="-274320">
              <a:spcBef>
                <a:spcPts val="520"/>
              </a:spcBef>
              <a:buClr>
                <a:srgbClr val="FFFFFF"/>
              </a:buClr>
              <a:buSzPct val="95000"/>
              <a:buFont typeface="Fontdiner Swanky"/>
              <a:buChar char="●"/>
            </a:pPr>
            <a:r>
              <a:rPr lang="en" sz="2600">
                <a:solidFill>
                  <a:srgbClr val="FFFFFF"/>
                </a:solidFill>
                <a:latin typeface="Fontdiner Swanky"/>
                <a:ea typeface="Fontdiner Swanky"/>
                <a:cs typeface="Fontdiner Swanky"/>
                <a:sym typeface="Fontdiner Swanky"/>
              </a:rPr>
              <a:t>Be Safe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679400" y="3708750"/>
            <a:ext cx="7577399" cy="97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" sz="4800" b="1">
                <a:solidFill>
                  <a:srgbClr val="FFFF00"/>
                </a:solidFill>
                <a:latin typeface="Unkempt"/>
                <a:ea typeface="Unkempt"/>
                <a:cs typeface="Unkempt"/>
                <a:sym typeface="Unkempt"/>
              </a:rPr>
              <a:t>...With your Chromebook!</a:t>
            </a:r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86023">
            <a:off x="4946125" y="1360199"/>
            <a:ext cx="2837754" cy="1905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 fontScale="9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>
                <a:solidFill>
                  <a:srgbClr val="FFFF00"/>
                </a:solidFill>
                <a:latin typeface="Unkempt"/>
                <a:ea typeface="Unkempt"/>
                <a:cs typeface="Unkempt"/>
                <a:sym typeface="Unkempt"/>
              </a:rPr>
              <a:t>Be R-e-s-p-e-c-t-ful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00475" y="1063375"/>
            <a:ext cx="8901299" cy="35004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marL="274320" lvl="0" indent="-274320" rtl="0">
              <a:spcBef>
                <a:spcPts val="0"/>
              </a:spcBef>
              <a:buClr>
                <a:srgbClr val="FFFFFF"/>
              </a:buClr>
              <a:buSzPct val="95000"/>
              <a:buFont typeface="Annie Use Your Telescope"/>
              <a:buChar char="●"/>
            </a:pPr>
            <a:r>
              <a:rPr lang="en" sz="2600">
                <a:solidFill>
                  <a:srgbClr val="FFFFFF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Use only </a:t>
            </a:r>
            <a:r>
              <a:rPr lang="en" sz="2600" u="sng">
                <a:solidFill>
                  <a:srgbClr val="FFFFFF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your</a:t>
            </a:r>
            <a:r>
              <a:rPr lang="en" sz="2600">
                <a:solidFill>
                  <a:srgbClr val="FFFFFF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Chromebook, or </a:t>
            </a:r>
            <a:r>
              <a:rPr lang="en" sz="2600" u="sng">
                <a:solidFill>
                  <a:srgbClr val="FFFFFF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your</a:t>
            </a:r>
            <a:r>
              <a:rPr lang="en" sz="2600">
                <a:solidFill>
                  <a:srgbClr val="FFFFFF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loaner Chromebook, no one else’s! </a:t>
            </a:r>
            <a:r>
              <a:rPr lang="en" sz="2600" b="1">
                <a:solidFill>
                  <a:srgbClr val="00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Stay Signed IN!</a:t>
            </a:r>
          </a:p>
          <a:p>
            <a:pPr marL="274320" lvl="0" indent="-274320" rtl="0">
              <a:spcBef>
                <a:spcPts val="520"/>
              </a:spcBef>
              <a:buClr>
                <a:srgbClr val="FFFFFF"/>
              </a:buClr>
              <a:buSzPct val="95000"/>
              <a:buFont typeface="Annie Use Your Telescope"/>
              <a:buChar char="●"/>
            </a:pPr>
            <a:r>
              <a:rPr lang="en" sz="2600">
                <a:solidFill>
                  <a:srgbClr val="FFFFFF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Lids down when the teacher is talking, or when class is in progress.</a:t>
            </a:r>
          </a:p>
          <a:p>
            <a:pPr marL="640080" lvl="1" indent="-259080" rtl="0">
              <a:spcBef>
                <a:spcPts val="0"/>
              </a:spcBef>
              <a:buClr>
                <a:srgbClr val="FFFFFF"/>
              </a:buClr>
              <a:buSzPct val="68000"/>
              <a:buFont typeface="Annie Use Your Telescope"/>
              <a:buChar char="●"/>
            </a:pPr>
            <a:r>
              <a:rPr lang="en">
                <a:solidFill>
                  <a:srgbClr val="FFFFFF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Three or more warnings could result in an office referral or limited Chromebook use.</a:t>
            </a:r>
          </a:p>
          <a:p>
            <a:pPr marL="640080" lvl="1" indent="-259080">
              <a:spcBef>
                <a:spcPts val="0"/>
              </a:spcBef>
              <a:buClr>
                <a:srgbClr val="53548A"/>
              </a:buClr>
              <a:buSzPct val="25000"/>
              <a:buFont typeface="Merriweather"/>
              <a:buNone/>
            </a:pPr>
            <a:r>
              <a:rPr lang="en">
                <a:solidFill>
                  <a:srgbClr val="FFFFFF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**This is what it should look like with “lids down”; give your full attention to your teacher!</a:t>
            </a:r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3500" y="3779775"/>
            <a:ext cx="1676399" cy="11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25700" y="887600"/>
            <a:ext cx="7644900" cy="3952499"/>
          </a:xfrm>
          <a:prstGeom prst="rect">
            <a:avLst/>
          </a:prstGeom>
        </p:spPr>
        <p:txBody>
          <a:bodyPr lIns="91425" tIns="91425" rIns="91425" bIns="91425" anchor="t" anchorCtr="0">
            <a:normAutofit fontScale="92500"/>
          </a:bodyPr>
          <a:lstStyle/>
          <a:p>
            <a:pPr marL="274320" lvl="0" indent="-294005" rtl="0">
              <a:spcBef>
                <a:spcPts val="440"/>
              </a:spcBef>
              <a:buClr>
                <a:srgbClr val="D9D2E9"/>
              </a:buClr>
              <a:buSzPct val="100000"/>
              <a:buFont typeface="Berkshire Swash"/>
              <a:buChar char="●"/>
            </a:pPr>
            <a:r>
              <a:rPr lang="en" sz="2400" b="1">
                <a:solidFill>
                  <a:srgbClr val="D9D2E9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Always pay attention to where your Chromebook is.</a:t>
            </a:r>
          </a:p>
          <a:p>
            <a:pPr marL="640080" lvl="1" indent="-287020" rtl="0">
              <a:spcBef>
                <a:spcPts val="320"/>
              </a:spcBef>
              <a:buClr>
                <a:srgbClr val="FFFFFF"/>
              </a:buClr>
              <a:buSzPct val="100000"/>
              <a:buFont typeface="Annie Use Your Telescope"/>
              <a:buChar char="●"/>
            </a:pPr>
            <a:r>
              <a:rPr lang="en" sz="1800">
                <a:solidFill>
                  <a:srgbClr val="FFFFFF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If you leave your Chromebook somewhere unattended, and it is found by a teacher, you will receive a “strike”.  Three strikes could mean a consequence.  If you lose your Chromebook and it is not found, you will have to pay to replace it!  </a:t>
            </a:r>
          </a:p>
          <a:p>
            <a:pPr marL="0" lvl="1" indent="0" rtl="0">
              <a:spcBef>
                <a:spcPts val="160"/>
              </a:spcBef>
              <a:buClr>
                <a:srgbClr val="53548A"/>
              </a:buClr>
              <a:buFont typeface="Merriweather"/>
              <a:buNone/>
            </a:pPr>
            <a:endParaRPr sz="1800">
              <a:solidFill>
                <a:srgbClr val="FFFFFF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274320" lvl="0" indent="-255905" rtl="0">
              <a:spcBef>
                <a:spcPts val="440"/>
              </a:spcBef>
              <a:buClr>
                <a:srgbClr val="FFFFFF"/>
              </a:buClr>
              <a:buSzPct val="75000"/>
              <a:buFont typeface="Annie Use Your Telescope"/>
              <a:buChar char="●"/>
            </a:pPr>
            <a:r>
              <a:rPr lang="en" sz="2400" b="1">
                <a:solidFill>
                  <a:srgbClr val="FFFF00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The school can track </a:t>
            </a:r>
            <a:r>
              <a:rPr lang="en" sz="2400" b="1" u="sng">
                <a:solidFill>
                  <a:srgbClr val="FFFF00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anything</a:t>
            </a:r>
            <a:r>
              <a:rPr lang="en" sz="2400" b="1">
                <a:solidFill>
                  <a:srgbClr val="FFFF00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 you do (even emails!),</a:t>
            </a:r>
            <a:r>
              <a:rPr lang="en" sz="2400">
                <a:solidFill>
                  <a:srgbClr val="FFFFFF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 </a:t>
            </a:r>
            <a:r>
              <a:rPr lang="en" sz="1800">
                <a:solidFill>
                  <a:srgbClr val="FFFFFF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so be careful how you use your Chromebook.  Even if you ‘clear’ your history, the school can still see it. Even if you’re at home, the school can still see it.</a:t>
            </a:r>
          </a:p>
          <a:p>
            <a:pPr marL="640080" lvl="1" indent="-287020">
              <a:spcBef>
                <a:spcPts val="320"/>
              </a:spcBef>
              <a:buClr>
                <a:srgbClr val="53548A"/>
              </a:buClr>
              <a:buSzPct val="100000"/>
              <a:buFont typeface="Annie Use Your Telescope"/>
              <a:buChar char="●"/>
            </a:pPr>
            <a:r>
              <a:rPr lang="en" sz="1800">
                <a:solidFill>
                  <a:srgbClr val="FFFFFF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Inappropriate Chromebook use, inappropriate emails, and/or inappropriate website use will result in consequences, up and including suspension of Chromebook use.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334950" y="0"/>
            <a:ext cx="8474100" cy="51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475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5000" b="1">
                <a:solidFill>
                  <a:srgbClr val="00FF00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Be Responsible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60000">
            <a:off x="8072983" y="1116035"/>
            <a:ext cx="622333" cy="161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476750"/>
            <a:ext cx="3248950" cy="59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623099"/>
          </a:xfrm>
          <a:prstGeom prst="rect">
            <a:avLst/>
          </a:prstGeom>
        </p:spPr>
        <p:txBody>
          <a:bodyPr lIns="91425" tIns="91425" rIns="91425" bIns="91425" anchor="b" anchorCtr="0">
            <a:normAutofit fontScale="9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>
                <a:solidFill>
                  <a:srgbClr val="FFFF00"/>
                </a:solidFill>
                <a:latin typeface="Unkempt"/>
                <a:ea typeface="Unkempt"/>
                <a:cs typeface="Unkempt"/>
                <a:sym typeface="Unkempt"/>
              </a:rPr>
              <a:t>Be Responsible</a:t>
            </a:r>
            <a:r>
              <a:rPr lang="en"/>
              <a:t> </a:t>
            </a:r>
          </a:p>
        </p:txBody>
      </p:sp>
      <p:sp>
        <p:nvSpPr>
          <p:cNvPr id="55" name="Shape 55">
            <a:hlinkClick r:id="rId3"/>
          </p:cNvPr>
          <p:cNvSpPr/>
          <p:nvPr/>
        </p:nvSpPr>
        <p:spPr>
          <a:xfrm>
            <a:off x="1988737" y="904025"/>
            <a:ext cx="5166524" cy="387492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8000" y="205975"/>
            <a:ext cx="9023999" cy="1209899"/>
          </a:xfrm>
          <a:prstGeom prst="rect">
            <a:avLst/>
          </a:prstGeom>
        </p:spPr>
        <p:txBody>
          <a:bodyPr lIns="91425" tIns="91425" rIns="91425" bIns="91425" anchor="b" anchorCtr="0">
            <a:normAutofit fontScale="90000"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Unkempt"/>
                <a:ea typeface="Unkempt"/>
                <a:cs typeface="Unkempt"/>
                <a:sym typeface="Unkempt"/>
              </a:rPr>
              <a:t>Places Chromebooks have been found unattended: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92000" y="1264000"/>
            <a:ext cx="8175900" cy="3501899"/>
          </a:xfrm>
          <a:prstGeom prst="rect">
            <a:avLst/>
          </a:prstGeom>
        </p:spPr>
        <p:txBody>
          <a:bodyPr lIns="91425" tIns="91425" rIns="91425" bIns="91425" anchor="t" anchorCtr="0">
            <a:normAutofit fontScale="92500" lnSpcReduction="10000"/>
          </a:bodyPr>
          <a:lstStyle/>
          <a:p>
            <a:pPr lvl="0" rtl="0">
              <a:spcBef>
                <a:spcPts val="520"/>
              </a:spcBef>
              <a:buNone/>
            </a:pPr>
            <a:endParaRPr sz="1400">
              <a:solidFill>
                <a:srgbClr val="FFFF00"/>
              </a:solidFill>
            </a:endParaRPr>
          </a:p>
          <a:p>
            <a:pPr marL="274320" lvl="0" indent="-307975" rtl="0">
              <a:spcBef>
                <a:spcPts val="520"/>
              </a:spcBef>
              <a:buClr>
                <a:srgbClr val="FFFF00"/>
              </a:buClr>
              <a:buSzPct val="100000"/>
              <a:buFont typeface="Unkempt"/>
              <a:buChar char="●"/>
            </a:pPr>
            <a:r>
              <a:rPr lang="en">
                <a:solidFill>
                  <a:srgbClr val="FFFF00"/>
                </a:solidFill>
                <a:latin typeface="Unkempt"/>
                <a:ea typeface="Unkempt"/>
                <a:cs typeface="Unkempt"/>
                <a:sym typeface="Unkempt"/>
              </a:rPr>
              <a:t>On the bus </a:t>
            </a:r>
          </a:p>
          <a:p>
            <a:pPr marL="274320" lvl="0" indent="-307975" rtl="0">
              <a:spcBef>
                <a:spcPts val="520"/>
              </a:spcBef>
              <a:buClr>
                <a:srgbClr val="FFFF00"/>
              </a:buClr>
              <a:buSzPct val="100000"/>
              <a:buFont typeface="Unkempt"/>
              <a:buChar char="●"/>
            </a:pPr>
            <a:r>
              <a:rPr lang="en">
                <a:solidFill>
                  <a:srgbClr val="FFFF00"/>
                </a:solidFill>
                <a:latin typeface="Unkempt"/>
                <a:ea typeface="Unkempt"/>
                <a:cs typeface="Unkempt"/>
                <a:sym typeface="Unkempt"/>
              </a:rPr>
              <a:t>Library</a:t>
            </a:r>
          </a:p>
          <a:p>
            <a:pPr marL="274320" lvl="0" indent="-307975" rtl="0">
              <a:spcBef>
                <a:spcPts val="520"/>
              </a:spcBef>
              <a:buClr>
                <a:srgbClr val="FFFF00"/>
              </a:buClr>
              <a:buSzPct val="100000"/>
              <a:buFont typeface="Unkempt"/>
              <a:buChar char="●"/>
            </a:pPr>
            <a:r>
              <a:rPr lang="en">
                <a:solidFill>
                  <a:srgbClr val="FFFF00"/>
                </a:solidFill>
                <a:latin typeface="Unkempt"/>
                <a:ea typeface="Unkempt"/>
                <a:cs typeface="Unkempt"/>
                <a:sym typeface="Unkempt"/>
              </a:rPr>
              <a:t>Hallways</a:t>
            </a:r>
          </a:p>
          <a:p>
            <a:pPr marL="274320" lvl="0" indent="-307975" rtl="0">
              <a:spcBef>
                <a:spcPts val="520"/>
              </a:spcBef>
              <a:buClr>
                <a:srgbClr val="FFFF00"/>
              </a:buClr>
              <a:buSzPct val="100000"/>
              <a:buFont typeface="Unkempt"/>
              <a:buChar char="●"/>
            </a:pPr>
            <a:r>
              <a:rPr lang="en">
                <a:solidFill>
                  <a:srgbClr val="FFFF00"/>
                </a:solidFill>
                <a:latin typeface="Unkempt"/>
                <a:ea typeface="Unkempt"/>
                <a:cs typeface="Unkempt"/>
                <a:sym typeface="Unkempt"/>
              </a:rPr>
              <a:t>Classrooms</a:t>
            </a:r>
          </a:p>
          <a:p>
            <a:pPr marL="274320" lvl="0" indent="-307975" rtl="0">
              <a:spcBef>
                <a:spcPts val="520"/>
              </a:spcBef>
              <a:buClr>
                <a:srgbClr val="FFFF00"/>
              </a:buClr>
              <a:buSzPct val="100000"/>
              <a:buFont typeface="Unkempt"/>
              <a:buChar char="●"/>
            </a:pPr>
            <a:r>
              <a:rPr lang="en">
                <a:solidFill>
                  <a:srgbClr val="FFFF00"/>
                </a:solidFill>
                <a:latin typeface="Unkempt"/>
                <a:ea typeface="Unkempt"/>
                <a:cs typeface="Unkempt"/>
                <a:sym typeface="Unkempt"/>
              </a:rPr>
              <a:t>Etc.</a:t>
            </a:r>
          </a:p>
          <a:p>
            <a:pPr marL="274320" lvl="0" indent="-307975" rtl="0">
              <a:spcBef>
                <a:spcPts val="520"/>
              </a:spcBef>
              <a:buClr>
                <a:srgbClr val="FFFF00"/>
              </a:buClr>
              <a:buSzPct val="100000"/>
              <a:buFont typeface="Unkempt"/>
              <a:buChar char="●"/>
            </a:pPr>
            <a:r>
              <a:rPr lang="en">
                <a:solidFill>
                  <a:srgbClr val="FFFF00"/>
                </a:solidFill>
                <a:latin typeface="Unkempt"/>
                <a:ea typeface="Unkempt"/>
                <a:cs typeface="Unkempt"/>
                <a:sym typeface="Unkempt"/>
              </a:rPr>
              <a:t>DON’T LEAVE YOUR CHROMEBOOK ALONE!!!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8600" y="965200"/>
            <a:ext cx="4553099" cy="302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42000">
            <a:off x="7317187" y="2885174"/>
            <a:ext cx="1285875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 fontScale="90000"/>
          </a:bodyPr>
          <a:lstStyle/>
          <a:p>
            <a:pPr>
              <a:spcBef>
                <a:spcPts val="0"/>
              </a:spcBef>
              <a:buNone/>
            </a:pPr>
            <a:r>
              <a:rPr lang="en" sz="5000">
                <a:solidFill>
                  <a:srgbClr val="9900FF"/>
                </a:solidFill>
                <a:latin typeface="Unkempt"/>
                <a:ea typeface="Unkempt"/>
                <a:cs typeface="Unkempt"/>
                <a:sym typeface="Unkempt"/>
              </a:rPr>
              <a:t>Be Productive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00" y="863125"/>
            <a:ext cx="4976099" cy="40626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marL="274320" lvl="0" indent="-274320" rtl="0">
              <a:spcBef>
                <a:spcPts val="0"/>
              </a:spcBef>
              <a:buClr>
                <a:srgbClr val="00FFFF"/>
              </a:buClr>
              <a:buSzPct val="95000"/>
              <a:buFont typeface="Merriweather"/>
              <a:buChar char="●"/>
            </a:pPr>
            <a:r>
              <a:rPr lang="en" sz="2200">
                <a:solidFill>
                  <a:srgbClr val="00FFFF"/>
                </a:solidFill>
                <a:latin typeface="Merriweather"/>
                <a:ea typeface="Merriweather"/>
                <a:cs typeface="Merriweather"/>
                <a:sym typeface="Merriweather"/>
              </a:rPr>
              <a:t>Use your Chromebook only for school-related tasks.</a:t>
            </a:r>
          </a:p>
          <a:p>
            <a:pPr marL="640080" lvl="1" indent="-259080" rtl="0">
              <a:spcBef>
                <a:spcPts val="320"/>
              </a:spcBef>
              <a:buClr>
                <a:srgbClr val="FFFFFF"/>
              </a:buClr>
              <a:buSzPct val="85000"/>
              <a:buFont typeface="Merriweather"/>
              <a:buChar char="●"/>
            </a:pPr>
            <a:r>
              <a:rPr lang="en"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Google Classroom</a:t>
            </a:r>
          </a:p>
          <a:p>
            <a:pPr marL="640080" lvl="1" indent="-259080" rtl="0">
              <a:spcBef>
                <a:spcPts val="320"/>
              </a:spcBef>
              <a:buClr>
                <a:srgbClr val="FFFFFF"/>
              </a:buClr>
              <a:buSzPct val="85000"/>
              <a:buFont typeface="Merriweather"/>
              <a:buChar char="●"/>
            </a:pPr>
            <a:r>
              <a:rPr lang="en"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Google Docs</a:t>
            </a:r>
          </a:p>
          <a:p>
            <a:pPr marL="640080" lvl="1" indent="-259080" rtl="0">
              <a:spcBef>
                <a:spcPts val="320"/>
              </a:spcBef>
              <a:buClr>
                <a:srgbClr val="FFFFFF"/>
              </a:buClr>
              <a:buSzPct val="85000"/>
              <a:buFont typeface="Merriweather"/>
              <a:buChar char="●"/>
            </a:pPr>
            <a:r>
              <a:rPr lang="en"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Teacher-approved websites</a:t>
            </a:r>
          </a:p>
          <a:p>
            <a:pPr marL="640080" lvl="1" indent="-259080" rtl="0">
              <a:spcBef>
                <a:spcPts val="320"/>
              </a:spcBef>
              <a:buClr>
                <a:srgbClr val="FFFFFF"/>
              </a:buClr>
              <a:buSzPct val="85000"/>
              <a:buFont typeface="Merriweather"/>
              <a:buChar char="●"/>
            </a:pPr>
            <a:r>
              <a:rPr lang="en"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Researching for a project/paper for class</a:t>
            </a:r>
          </a:p>
          <a:p>
            <a:pPr marL="274320" lvl="0" indent="-274320" rtl="0">
              <a:spcBef>
                <a:spcPts val="440"/>
              </a:spcBef>
              <a:buClr>
                <a:srgbClr val="FFFF00"/>
              </a:buClr>
              <a:buSzPct val="95000"/>
              <a:buFont typeface="Merriweather"/>
              <a:buChar char="●"/>
            </a:pPr>
            <a:r>
              <a:rPr lang="en" sz="2200">
                <a:solidFill>
                  <a:srgbClr val="FFFF00"/>
                </a:solidFill>
                <a:latin typeface="Merriweather"/>
                <a:ea typeface="Merriweather"/>
                <a:cs typeface="Merriweather"/>
                <a:sym typeface="Merriweather"/>
              </a:rPr>
              <a:t>Use your email for school-related topics.</a:t>
            </a:r>
          </a:p>
          <a:p>
            <a:pPr marL="640080" lvl="1" indent="-259080" rtl="0">
              <a:spcBef>
                <a:spcPts val="320"/>
              </a:spcBef>
              <a:buClr>
                <a:srgbClr val="FFFFFF"/>
              </a:buClr>
              <a:buSzPct val="85000"/>
              <a:buFont typeface="Merriweather"/>
              <a:buChar char="●"/>
            </a:pPr>
            <a:r>
              <a:rPr lang="en"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Ask teachers or other students about homework/assignments</a:t>
            </a:r>
          </a:p>
          <a:p>
            <a:pPr marL="640080" lvl="1" indent="-259080" rtl="0">
              <a:spcBef>
                <a:spcPts val="320"/>
              </a:spcBef>
              <a:buClr>
                <a:srgbClr val="FFFFFF"/>
              </a:buClr>
              <a:buSzPct val="85000"/>
              <a:buFont typeface="Merriweather"/>
              <a:buChar char="●"/>
            </a:pPr>
            <a:r>
              <a:rPr lang="en"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Turn in assignments</a:t>
            </a:r>
          </a:p>
          <a:p>
            <a:pPr marL="640080" lvl="1" indent="-259080" rtl="0">
              <a:spcBef>
                <a:spcPts val="320"/>
              </a:spcBef>
              <a:buClr>
                <a:srgbClr val="FFFFFF"/>
              </a:buClr>
              <a:buSzPct val="85000"/>
              <a:buFont typeface="Merriweather"/>
              <a:buChar char="●"/>
            </a:pPr>
            <a:r>
              <a:rPr lang="en"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Have assignments sent to you</a:t>
            </a:r>
          </a:p>
          <a:p>
            <a:pPr marL="457200" lvl="0" indent="0">
              <a:spcBef>
                <a:spcPts val="32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82000">
            <a:off x="5124799" y="883250"/>
            <a:ext cx="3809999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 fontScale="90000"/>
          </a:bodyPr>
          <a:lstStyle/>
          <a:p>
            <a:pPr>
              <a:spcBef>
                <a:spcPts val="0"/>
              </a:spcBef>
              <a:buNone/>
            </a:pPr>
            <a:r>
              <a:rPr lang="en" sz="5000">
                <a:solidFill>
                  <a:srgbClr val="FFFF00"/>
                </a:solidFill>
                <a:latin typeface="Unkempt"/>
                <a:ea typeface="Unkempt"/>
                <a:cs typeface="Unkempt"/>
                <a:sym typeface="Unkempt"/>
              </a:rPr>
              <a:t>Be Safe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88075" y="810275"/>
            <a:ext cx="8939399" cy="4115399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marL="274320" lvl="0" indent="-274320" rtl="0">
              <a:spcBef>
                <a:spcPts val="0"/>
              </a:spcBef>
              <a:buClr>
                <a:srgbClr val="FFFFFF"/>
              </a:buClr>
              <a:buSzPct val="95000"/>
              <a:buFont typeface="Merriweather"/>
              <a:buChar char="●"/>
            </a:pPr>
            <a:r>
              <a:rPr lang="en" sz="24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Always </a:t>
            </a:r>
            <a:r>
              <a:rPr lang="en" sz="2400" i="1" u="sng" dirty="0">
                <a:solidFill>
                  <a:srgbClr val="00FFFF"/>
                </a:solidFill>
                <a:latin typeface="Merriweather"/>
                <a:ea typeface="Merriweather"/>
                <a:cs typeface="Merriweather"/>
                <a:sym typeface="Merriweather"/>
              </a:rPr>
              <a:t>carry your Chromebook in its case</a:t>
            </a:r>
            <a:r>
              <a:rPr lang="en" sz="24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!  (It should not just be in your backpack.)</a:t>
            </a:r>
          </a:p>
          <a:p>
            <a:pPr marL="274320" lvl="0" indent="-274320" rtl="0">
              <a:spcBef>
                <a:spcPts val="480"/>
              </a:spcBef>
              <a:buClr>
                <a:srgbClr val="FFFFFF"/>
              </a:buClr>
              <a:buSzPct val="95000"/>
              <a:buFont typeface="Merriweather"/>
              <a:buChar char="●"/>
            </a:pPr>
            <a:r>
              <a:rPr lang="en" sz="24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Transport your Chromebook with the lids closed.</a:t>
            </a:r>
          </a:p>
          <a:p>
            <a:pPr marL="274320" lvl="0" indent="-274320" rtl="0">
              <a:spcBef>
                <a:spcPts val="480"/>
              </a:spcBef>
              <a:buClr>
                <a:srgbClr val="FFFFFF"/>
              </a:buClr>
              <a:buSzPct val="95000"/>
              <a:buFont typeface="Merriweather"/>
              <a:buChar char="●"/>
            </a:pPr>
            <a:r>
              <a:rPr lang="en" sz="2400" u="sng" dirty="0">
                <a:solidFill>
                  <a:srgbClr val="00FF00"/>
                </a:solidFill>
                <a:latin typeface="Merriweather"/>
                <a:ea typeface="Merriweather"/>
                <a:cs typeface="Merriweather"/>
                <a:sym typeface="Merriweather"/>
              </a:rPr>
              <a:t>No food or drink</a:t>
            </a:r>
            <a:r>
              <a:rPr lang="en" sz="24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around your Chromebook!</a:t>
            </a:r>
          </a:p>
          <a:p>
            <a:pPr marL="274320" lvl="0" indent="-274320" rtl="0">
              <a:spcBef>
                <a:spcPts val="480"/>
              </a:spcBef>
              <a:buClr>
                <a:srgbClr val="FFFFFF"/>
              </a:buClr>
              <a:buSzPct val="95000"/>
              <a:buFont typeface="Merriweather"/>
              <a:buChar char="●"/>
            </a:pPr>
            <a:r>
              <a:rPr lang="en" sz="24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Always watch your Chromebook – it is your responsibility!</a:t>
            </a:r>
          </a:p>
          <a:p>
            <a:pPr marL="274320" lvl="0" indent="-274320" rtl="0">
              <a:spcBef>
                <a:spcPts val="480"/>
              </a:spcBef>
              <a:buClr>
                <a:srgbClr val="FFFFFF"/>
              </a:buClr>
              <a:buSzPct val="95000"/>
              <a:buFont typeface="Merriweather"/>
              <a:buChar char="●"/>
            </a:pPr>
            <a:r>
              <a:rPr lang="en" sz="2400" i="1" dirty="0">
                <a:solidFill>
                  <a:srgbClr val="FF00FF"/>
                </a:solidFill>
                <a:latin typeface="Merriweather"/>
                <a:ea typeface="Merriweather"/>
                <a:cs typeface="Merriweather"/>
                <a:sym typeface="Merriweather"/>
              </a:rPr>
              <a:t>Be gentle</a:t>
            </a:r>
            <a:r>
              <a:rPr lang="en" sz="24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with the Chromebook as you use it.</a:t>
            </a:r>
          </a:p>
          <a:p>
            <a:pPr marL="640080" lvl="1" indent="-259080" rtl="0">
              <a:spcBef>
                <a:spcPts val="400"/>
              </a:spcBef>
              <a:buClr>
                <a:srgbClr val="FFFFFF"/>
              </a:buClr>
              <a:buSzPct val="85000"/>
              <a:buFont typeface="Merriweather"/>
              <a:buChar char="●"/>
            </a:pPr>
            <a:r>
              <a:rPr lang="en" sz="20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If your Chromebook is damaged, you will be responsible for bringing it to the library for repairs!</a:t>
            </a:r>
          </a:p>
          <a:p>
            <a:pPr marL="640080" lvl="1" indent="-259080" rtl="0">
              <a:spcBef>
                <a:spcPts val="400"/>
              </a:spcBef>
              <a:buClr>
                <a:srgbClr val="FFFFFF"/>
              </a:buClr>
              <a:buSzPct val="85000"/>
              <a:buFont typeface="Merriweather"/>
              <a:buChar char="●"/>
            </a:pPr>
            <a:r>
              <a:rPr lang="en" sz="20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If your Chromebook is lost, you will have to pay to have it to be replaced!</a:t>
            </a: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200" y="1501004"/>
            <a:ext cx="1025449" cy="8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656999"/>
          </a:xfrm>
          <a:prstGeom prst="rect">
            <a:avLst/>
          </a:prstGeom>
        </p:spPr>
        <p:txBody>
          <a:bodyPr lIns="91425" tIns="91425" rIns="91425" bIns="91425" anchor="b" anchorCtr="0">
            <a:normAutofit fontScale="90000"/>
          </a:bodyPr>
          <a:lstStyle/>
          <a:p>
            <a:pPr>
              <a:spcBef>
                <a:spcPts val="0"/>
              </a:spcBef>
              <a:buNone/>
            </a:pPr>
            <a:r>
              <a:rPr lang="en" sz="5000">
                <a:solidFill>
                  <a:srgbClr val="9900FF"/>
                </a:solidFill>
                <a:latin typeface="Give You Glory"/>
                <a:ea typeface="Give You Glory"/>
                <a:cs typeface="Give You Glory"/>
                <a:sym typeface="Give You Glory"/>
              </a:rPr>
              <a:t>Remember…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52100" y="731000"/>
            <a:ext cx="8534699" cy="4236299"/>
          </a:xfrm>
          <a:prstGeom prst="rect">
            <a:avLst/>
          </a:prstGeom>
        </p:spPr>
        <p:txBody>
          <a:bodyPr lIns="91425" tIns="91425" rIns="91425" bIns="91425" anchor="t" anchorCtr="0">
            <a:normAutofit fontScale="92500"/>
          </a:bodyPr>
          <a:lstStyle/>
          <a:p>
            <a:pPr marL="274320" lvl="0" indent="-358140" rtl="0">
              <a:spcBef>
                <a:spcPts val="0"/>
              </a:spcBef>
              <a:buClr>
                <a:srgbClr val="FFFF00"/>
              </a:buClr>
              <a:buSzPct val="100000"/>
              <a:buFont typeface="Bubblegum Sans"/>
              <a:buChar char="●"/>
            </a:pPr>
            <a:r>
              <a:rPr lang="en" sz="3600">
                <a:solidFill>
                  <a:srgbClr val="FF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These Chromebooks are not yours; treat them with </a:t>
            </a:r>
            <a:r>
              <a:rPr lang="en" sz="3600" u="sng">
                <a:solidFill>
                  <a:srgbClr val="FF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respect</a:t>
            </a:r>
            <a:r>
              <a:rPr lang="en" sz="3600">
                <a:solidFill>
                  <a:srgbClr val="FF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and care. </a:t>
            </a:r>
          </a:p>
          <a:p>
            <a:pPr marL="914400" lvl="0" indent="0" rtl="0">
              <a:spcBef>
                <a:spcPts val="0"/>
              </a:spcBef>
              <a:buNone/>
            </a:pPr>
            <a:r>
              <a:rPr lang="en" sz="3600" i="1">
                <a:solidFill>
                  <a:srgbClr val="00FF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You are the CARETAKER for the year not the OWNER</a:t>
            </a:r>
          </a:p>
          <a:p>
            <a:pPr marL="274320" lvl="0" indent="-358140" rtl="0">
              <a:spcBef>
                <a:spcPts val="480"/>
              </a:spcBef>
              <a:buClr>
                <a:srgbClr val="FFFF00"/>
              </a:buClr>
              <a:buSzPct val="100000"/>
              <a:buFont typeface="Bubblegum Sans"/>
              <a:buChar char="●"/>
            </a:pPr>
            <a:r>
              <a:rPr lang="en" sz="3600">
                <a:solidFill>
                  <a:srgbClr val="FF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You are </a:t>
            </a:r>
            <a:r>
              <a:rPr lang="en" sz="3600" u="sng">
                <a:solidFill>
                  <a:srgbClr val="FF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responsible</a:t>
            </a:r>
            <a:r>
              <a:rPr lang="en" sz="3600">
                <a:solidFill>
                  <a:srgbClr val="FF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for anything that happens to your Chromebook.</a:t>
            </a:r>
          </a:p>
          <a:p>
            <a:pPr marL="274320" lvl="0" indent="-358140">
              <a:spcBef>
                <a:spcPts val="480"/>
              </a:spcBef>
              <a:buClr>
                <a:srgbClr val="FFFF00"/>
              </a:buClr>
              <a:buSzPct val="100000"/>
              <a:buFont typeface="Bubblegum Sans"/>
              <a:buChar char="●"/>
            </a:pPr>
            <a:r>
              <a:rPr lang="en" sz="3600">
                <a:solidFill>
                  <a:srgbClr val="FF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Keep your Chromebook </a:t>
            </a:r>
            <a:r>
              <a:rPr lang="en" sz="3600" u="sng">
                <a:solidFill>
                  <a:srgbClr val="FF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safe</a:t>
            </a:r>
            <a:r>
              <a:rPr lang="en" sz="3600">
                <a:solidFill>
                  <a:srgbClr val="FF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at all times!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On-screen Show (16:9)</PresentationFormat>
  <Paragraphs>53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simple-dark</vt:lpstr>
      <vt:lpstr>Chromebook Care</vt:lpstr>
      <vt:lpstr>Elkhorn Elks...</vt:lpstr>
      <vt:lpstr>Be R-e-s-p-e-c-t-ful</vt:lpstr>
      <vt:lpstr>PowerPoint Presentation</vt:lpstr>
      <vt:lpstr>Be Responsible </vt:lpstr>
      <vt:lpstr>Places Chromebooks have been found unattended:</vt:lpstr>
      <vt:lpstr>Be Productive</vt:lpstr>
      <vt:lpstr>Be Safe</vt:lpstr>
      <vt:lpstr>Remember…</vt:lpstr>
      <vt:lpstr>Chromebook ‘Don’t’:</vt:lpstr>
      <vt:lpstr>Chromebook “Do”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Chromebook Care</dc:title>
  <dc:creator>SEXE KARI</dc:creator>
  <cp:lastModifiedBy>SEXE KARI</cp:lastModifiedBy>
  <cp:revision>1</cp:revision>
  <dcterms:modified xsi:type="dcterms:W3CDTF">2014-09-05T12:44:42Z</dcterms:modified>
</cp:coreProperties>
</file>